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58" r:id="rId4"/>
    <p:sldId id="259" r:id="rId5"/>
    <p:sldId id="261" r:id="rId6"/>
    <p:sldId id="273" r:id="rId7"/>
    <p:sldId id="262" r:id="rId8"/>
    <p:sldId id="271" r:id="rId9"/>
    <p:sldId id="263" r:id="rId10"/>
    <p:sldId id="268" r:id="rId11"/>
    <p:sldId id="269" r:id="rId12"/>
    <p:sldId id="270" r:id="rId13"/>
    <p:sldId id="272" r:id="rId14"/>
    <p:sldId id="260" r:id="rId15"/>
    <p:sldId id="267" r:id="rId16"/>
    <p:sldId id="266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2368" y="-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C2B3F-4121-924C-BEC5-09C40FFB6559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A47E8-77B1-1F47-9C92-EA80A8AD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Reproducible Data Research: It’s Complicated | UCSB Library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www.library.ucsb.edu</a:t>
            </a:r>
            <a:r>
              <a:rPr lang="en-US" dirty="0" smtClean="0"/>
              <a:t>/events-exhibitions/reproducible-data-research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9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[Science was always meant to be open | </a:t>
            </a:r>
            <a:r>
              <a:rPr lang="en-US" dirty="0" err="1" smtClean="0"/>
              <a:t>Authorea</a:t>
            </a:r>
            <a:r>
              <a:rPr lang="en-US" dirty="0" smtClean="0"/>
              <a:t>](https://</a:t>
            </a:r>
            <a:r>
              <a:rPr lang="en-US" dirty="0" err="1" smtClean="0"/>
              <a:t>www.authorea.com</a:t>
            </a:r>
            <a:r>
              <a:rPr lang="en-US" dirty="0" smtClean="0"/>
              <a:t>/users/3/articles/6316/_</a:t>
            </a:r>
            <a:r>
              <a:rPr lang="en-US" dirty="0" err="1" smtClean="0"/>
              <a:t>show_article</a:t>
            </a:r>
            <a:r>
              <a:rPr lang="en-US" dirty="0" smtClean="0"/>
              <a:t>)</a:t>
            </a:r>
          </a:p>
          <a:p>
            <a:r>
              <a:rPr lang="en-US" sz="1200" dirty="0" err="1" smtClean="0"/>
              <a:t>Sidereus</a:t>
            </a:r>
            <a:r>
              <a:rPr lang="en-US" sz="1200" dirty="0" smtClean="0"/>
              <a:t> </a:t>
            </a:r>
            <a:r>
              <a:rPr lang="en-US" sz="1200" dirty="0" err="1" smtClean="0"/>
              <a:t>nuncius</a:t>
            </a:r>
            <a:r>
              <a:rPr lang="en-US" sz="1200" dirty="0" smtClean="0"/>
              <a:t> =</a:t>
            </a:r>
            <a:r>
              <a:rPr lang="en-US" sz="1200" baseline="0" dirty="0" smtClean="0"/>
              <a:t> Starry Messenger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Data: drawings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Metadata: timing</a:t>
            </a:r>
            <a:r>
              <a:rPr lang="en-US" baseline="0" dirty="0" smtClean="0"/>
              <a:t> (Jan 10)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Text: interpretation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1662 Philosophical</a:t>
            </a:r>
            <a:r>
              <a:rPr lang="en-US" baseline="0" dirty="0" smtClean="0"/>
              <a:t>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3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2012: 130</a:t>
            </a:r>
            <a:r>
              <a:rPr lang="en-US" baseline="0" dirty="0" smtClean="0"/>
              <a:t> p supplemental. Excel, manual manipulation of data</a:t>
            </a:r>
          </a:p>
          <a:p>
            <a:r>
              <a:rPr lang="en-US" baseline="0" dirty="0" smtClean="0"/>
              <a:t>2013: </a:t>
            </a:r>
            <a:r>
              <a:rPr lang="en-US" baseline="0" dirty="0" err="1" smtClean="0"/>
              <a:t>modesl</a:t>
            </a:r>
            <a:r>
              <a:rPr lang="en-US" baseline="0" dirty="0" smtClean="0"/>
              <a:t> in R. from bottleneck of scientists + programmer to scientist-programmers.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3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5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1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bit.ly/2017-01_RepRes" TargetMode="External"/><Relationship Id="rId8" Type="http://schemas.openxmlformats.org/officeDocument/2006/relationships/hyperlink" Target="http://coml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gel.env.duke.edu/mget" TargetMode="External"/><Relationship Id="rId4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7" Type="http://schemas.openxmlformats.org/officeDocument/2006/relationships/hyperlink" Target="http://www.sciencedirect.com/science/article/pii/S1364815210000885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://www.nytimes.com/2014/08/18/technology/for-big-data-scientists-hurdle-to-insights-is-janitor-work.html" TargetMode="External"/><Relationship Id="rId6" Type="http://schemas.openxmlformats.org/officeDocument/2006/relationships/hyperlink" Target="http://tidyvers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Santa-Barbara-Data-Science/" TargetMode="External"/><Relationship Id="rId4" Type="http://schemas.openxmlformats.org/officeDocument/2006/relationships/hyperlink" Target="https://www.facebook.com/DataScienceUCSB/" TargetMode="External"/><Relationship Id="rId5" Type="http://schemas.openxmlformats.org/officeDocument/2006/relationships/hyperlink" Target="http://ucsb-data-science.github.io/" TargetMode="External"/><Relationship Id="rId6" Type="http://schemas.openxmlformats.org/officeDocument/2006/relationships/hyperlink" Target="https://eco-data-science.github.io/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etup.com/Santa-Barbara-R-Users-Grou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4/14/education/edlife/universities-offer-courses-in-a-hot-new-field-data-science.html?_r=0" TargetMode="External"/><Relationship Id="rId4" Type="http://schemas.openxmlformats.org/officeDocument/2006/relationships/hyperlink" Target="http://www.wired.com/insights/2014/06/tell-kids-data-scientists-doctors/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2/10/data-scientist-the-sexiest-job-of-the-21st-centu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csb-bren.github.io/env-info/" TargetMode="External"/><Relationship Id="rId4" Type="http://schemas.openxmlformats.org/officeDocument/2006/relationships/hyperlink" Target="http://remi-daigle.github.io/2016-04-15-UCSB" TargetMode="External"/><Relationship Id="rId5" Type="http://schemas.openxmlformats.org/officeDocument/2006/relationships/hyperlink" Target="http://ohi-science.org/resources/links/" TargetMode="External"/><Relationship Id="rId6" Type="http://schemas.openxmlformats.org/officeDocument/2006/relationships/hyperlink" Target="https://www.nceas.ucsb.edu/ecoinfo" TargetMode="External"/><Relationship Id="rId7" Type="http://schemas.openxmlformats.org/officeDocument/2006/relationships/image" Target="../media/image40.png"/><Relationship Id="rId8" Type="http://schemas.openxmlformats.org/officeDocument/2006/relationships/hyperlink" Target="http://bit.ly/2017-01_Rep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nbestphd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authorea.com/users/3/articles/6316/_show_articl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jupyter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vimeo.com/178485416" TargetMode="External"/><Relationship Id="rId5" Type="http://schemas.openxmlformats.org/officeDocument/2006/relationships/hyperlink" Target="http://christophergandrud.github.io/RepResR-RStudio" TargetMode="External"/><Relationship Id="rId6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journals.plos.org/ploscompbiol/article?id=10.1371/journal.pcbi.100494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88/n7413/full/nature11397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ohi-science.nceas.ucsb.edu/ohi-globa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hyperlink" Target="http://ohi-scienc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ml_splash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94" b="709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400339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 smtClean="0">
                <a:solidFill>
                  <a:schemeClr val="bg1"/>
                </a:solidFill>
              </a:rPr>
              <a:t>Oceans of </a:t>
            </a:r>
            <a:r>
              <a:rPr lang="en-US" sz="5400" cap="small" dirty="0" smtClean="0">
                <a:solidFill>
                  <a:schemeClr val="bg1"/>
                </a:solidFill>
              </a:rPr>
              <a:t>Data &amp;</a:t>
            </a:r>
            <a:endParaRPr lang="en-US" sz="5400" cap="small" dirty="0" smtClean="0">
              <a:solidFill>
                <a:schemeClr val="bg1"/>
              </a:solidFill>
            </a:endParaRPr>
          </a:p>
          <a:p>
            <a:pPr algn="ctr"/>
            <a:r>
              <a:rPr lang="en-US" sz="5400" cap="small" dirty="0" smtClean="0">
                <a:solidFill>
                  <a:schemeClr val="bg1"/>
                </a:solidFill>
              </a:rPr>
              <a:t>Reproducible </a:t>
            </a:r>
            <a:r>
              <a:rPr lang="en-US" sz="5400" cap="small" dirty="0" smtClean="0">
                <a:solidFill>
                  <a:schemeClr val="bg1"/>
                </a:solidFill>
              </a:rPr>
              <a:t>Research</a:t>
            </a:r>
            <a:endParaRPr lang="en-US" sz="5400" cap="small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646" t="27302" r="13615" b="29304"/>
          <a:stretch/>
        </p:blipFill>
        <p:spPr>
          <a:xfrm>
            <a:off x="46123" y="89120"/>
            <a:ext cx="1414911" cy="443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5" y="6178456"/>
            <a:ext cx="1246236" cy="612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604" y="5298256"/>
            <a:ext cx="4458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Ben Best, PhD (</a:t>
            </a:r>
            <a:r>
              <a:rPr lang="en-US" dirty="0" err="1" smtClean="0">
                <a:solidFill>
                  <a:srgbClr val="FFFFFF"/>
                </a:solidFill>
              </a:rPr>
              <a:t>EcoQuants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2017-01-25 at UCSB Library’s </a:t>
            </a:r>
            <a:r>
              <a:rPr lang="en-US" dirty="0" err="1" smtClean="0">
                <a:solidFill>
                  <a:srgbClr val="FFFFFF"/>
                </a:solidFill>
              </a:rPr>
              <a:t>Collaboratory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Reproducible Data Research: It’s </a:t>
            </a:r>
            <a:r>
              <a:rPr lang="en-US" dirty="0" smtClean="0">
                <a:solidFill>
                  <a:srgbClr val="FFFFFF"/>
                </a:solidFill>
              </a:rPr>
              <a:t>Complicated</a:t>
            </a:r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5675" y="4471812"/>
            <a:ext cx="2973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7"/>
              </a:rPr>
              <a:t>bit.ly</a:t>
            </a:r>
            <a:r>
              <a:rPr lang="en-US" sz="2400" dirty="0">
                <a:hlinkClick r:id="rId7"/>
              </a:rPr>
              <a:t>/</a:t>
            </a:r>
            <a:r>
              <a:rPr lang="en-US" sz="2400" b="1" dirty="0">
                <a:hlinkClick r:id="rId7"/>
              </a:rPr>
              <a:t>2017-</a:t>
            </a:r>
            <a:r>
              <a:rPr lang="en-US" sz="2400" b="1" dirty="0" smtClean="0">
                <a:hlinkClick r:id="rId7"/>
              </a:rPr>
              <a:t>01-RepRes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33500" y="6473350"/>
            <a:ext cx="101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coml.org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Geospatial Ecology Tools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97614" y="634802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mgel.env.duke.edu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mget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55" y="1637565"/>
            <a:ext cx="5227758" cy="462421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71310"/>
              </p:ext>
            </p:extLst>
          </p:nvPr>
        </p:nvGraphicFramePr>
        <p:xfrm>
          <a:off x="234909" y="1637565"/>
          <a:ext cx="4923388" cy="391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Visio" r:id="rId5" imgW="5024473" imgH="3994285" progId="Visio.Drawing.11">
                  <p:embed/>
                </p:oleObj>
              </mc:Choice>
              <mc:Fallback>
                <p:oleObj name="Visio" r:id="rId5" imgW="5024473" imgH="399428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09" y="1637565"/>
                        <a:ext cx="4923388" cy="3914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4908" y="5695971"/>
            <a:ext cx="516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Roberts et al (2010)</a:t>
            </a:r>
            <a:r>
              <a:rPr lang="en-US" dirty="0" smtClean="0">
                <a:hlinkClick r:id="rId7"/>
              </a:rPr>
              <a:t>Marine </a:t>
            </a:r>
            <a:r>
              <a:rPr lang="en-US" dirty="0">
                <a:hlinkClick r:id="rId7"/>
              </a:rPr>
              <a:t>Geospatial Ecology Tools: An integrated framework for ecological geoprocessing with ArcGIS, Python, R, MATLAB, and C+</a:t>
            </a:r>
            <a:r>
              <a:rPr lang="en-US" dirty="0" smtClean="0">
                <a:hlinkClick r:id="rId7"/>
              </a:rPr>
              <a:t>+</a:t>
            </a:r>
            <a:r>
              <a:rPr lang="en-US" dirty="0" smtClean="0"/>
              <a:t>. </a:t>
            </a:r>
            <a:r>
              <a:rPr lang="en-US" i="1" dirty="0" err="1" smtClean="0"/>
              <a:t>Env</a:t>
            </a:r>
            <a:r>
              <a:rPr lang="en-US" i="1" dirty="0" smtClean="0"/>
              <a:t> </a:t>
            </a:r>
            <a:r>
              <a:rPr lang="en-US" i="1" dirty="0" err="1" smtClean="0"/>
              <a:t>Mdl</a:t>
            </a:r>
            <a:r>
              <a:rPr lang="en-US" i="1" dirty="0" smtClean="0"/>
              <a:t> &amp; </a:t>
            </a:r>
            <a:r>
              <a:rPr lang="en-US" i="1" dirty="0" err="1" smtClean="0"/>
              <a:t>Sw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181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IndoPacific_DispProb-30med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7761" y="2038121"/>
            <a:ext cx="2826750" cy="200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3" y="3905883"/>
            <a:ext cx="7369175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StudyArea_s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25" y="2189795"/>
            <a:ext cx="2325688" cy="1397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061" name="TextBox 42"/>
          <p:cNvSpPr txBox="1">
            <a:spLocks noChangeArrowheads="1"/>
          </p:cNvSpPr>
          <p:nvPr/>
        </p:nvSpPr>
        <p:spPr bwMode="auto">
          <a:xfrm>
            <a:off x="304801" y="1775458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Habitat patches</a:t>
            </a:r>
            <a:endParaRPr lang="en-US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32163" y="2215195"/>
            <a:ext cx="1963737" cy="11191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6275" y="2331083"/>
            <a:ext cx="1962150" cy="11191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0388" y="2448558"/>
            <a:ext cx="1962150" cy="11176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065" name="TextBox 47"/>
          <p:cNvSpPr txBox="1">
            <a:spLocks noChangeArrowheads="1"/>
          </p:cNvSpPr>
          <p:nvPr/>
        </p:nvSpPr>
        <p:spPr bwMode="auto">
          <a:xfrm>
            <a:off x="3048000" y="1769108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Ocean currents data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16200000" flipH="1">
            <a:off x="3730625" y="4020183"/>
            <a:ext cx="884237" cy="2238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7" name="TextBox 57"/>
          <p:cNvSpPr txBox="1">
            <a:spLocks noChangeArrowheads="1"/>
          </p:cNvSpPr>
          <p:nvPr/>
        </p:nvSpPr>
        <p:spPr bwMode="auto">
          <a:xfrm>
            <a:off x="1371600" y="3961445"/>
            <a:ext cx="28051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Tool downloads data for the region and dates you specify</a:t>
            </a:r>
          </a:p>
        </p:txBody>
      </p:sp>
      <p:sp>
        <p:nvSpPr>
          <p:cNvPr id="45069" name="TextBox 59"/>
          <p:cNvSpPr txBox="1">
            <a:spLocks noChangeArrowheads="1"/>
          </p:cNvSpPr>
          <p:nvPr/>
        </p:nvSpPr>
        <p:spPr bwMode="auto">
          <a:xfrm>
            <a:off x="6019801" y="176910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Larval density rasters</a:t>
            </a:r>
            <a:endParaRPr lang="en-US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5071" name="Picture 11" descr="graph_cartoon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64238" y="5294945"/>
            <a:ext cx="294005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3" name="Straight Arrow Connector 62"/>
          <p:cNvCxnSpPr/>
          <p:nvPr/>
        </p:nvCxnSpPr>
        <p:spPr>
          <a:xfrm rot="16200000" flipH="1">
            <a:off x="7524751" y="5107620"/>
            <a:ext cx="271462" cy="79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 flipV="1">
            <a:off x="7504907" y="4159089"/>
            <a:ext cx="3032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74" name="TextBox 72"/>
          <p:cNvSpPr txBox="1">
            <a:spLocks noChangeArrowheads="1"/>
          </p:cNvSpPr>
          <p:nvPr/>
        </p:nvSpPr>
        <p:spPr bwMode="auto">
          <a:xfrm>
            <a:off x="2667000" y="5940839"/>
            <a:ext cx="3222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Edge list feature class representing dispersal network</a:t>
            </a:r>
          </a:p>
        </p:txBody>
      </p:sp>
      <p:sp>
        <p:nvSpPr>
          <p:cNvPr id="77" name="Freeform 76"/>
          <p:cNvSpPr/>
          <p:nvPr/>
        </p:nvSpPr>
        <p:spPr>
          <a:xfrm>
            <a:off x="488950" y="3729670"/>
            <a:ext cx="177800" cy="363538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419100" y="3721733"/>
            <a:ext cx="247650" cy="1247775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349250" y="3721733"/>
            <a:ext cx="347663" cy="2114550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53494" y="136104"/>
            <a:ext cx="1933575" cy="156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7083848" y="321317"/>
            <a:ext cx="1509309" cy="1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Model larval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23318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4" descr="StudyArea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260191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8" descr="BycatchRisk_Normal_09_Nesting_WithLeg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500312"/>
            <a:ext cx="22860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10" descr="HabitatCutoff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4862512"/>
            <a:ext cx="22860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33400" y="4824413"/>
            <a:ext cx="3403170" cy="1770509"/>
            <a:chOff x="1066800" y="4824984"/>
            <a:chExt cx="3403170" cy="1770089"/>
          </a:xfrm>
        </p:grpSpPr>
        <p:pic>
          <p:nvPicPr>
            <p:cNvPr id="11285" name="Picture 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4824984"/>
              <a:ext cx="1975104" cy="1271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6" name="Picture 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977384"/>
              <a:ext cx="1975104" cy="1271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7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66800" y="5133340"/>
              <a:ext cx="1977759" cy="12674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3077705" y="6287369"/>
              <a:ext cx="1074549" cy="307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Chlorophyll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30106" y="6058824"/>
              <a:ext cx="914400" cy="307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SST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82506" y="5830278"/>
              <a:ext cx="1087464" cy="307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Bathymetry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28600" y="1905000"/>
            <a:ext cx="3429000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Point observations of species</a:t>
            </a:r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34340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Gridded environmental data</a:t>
            </a:r>
            <a:endParaRPr lang="en-US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289560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</a:rPr>
              <a:t>Predictive model</a:t>
            </a:r>
            <a:endParaRPr lang="en-US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1890712"/>
            <a:ext cx="3733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Probability of occurrence predicted from environmental covariates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4495800"/>
            <a:ext cx="23622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Binary classification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114800" y="3733800"/>
            <a:ext cx="1371600" cy="1371600"/>
            <a:chOff x="4114800" y="4876800"/>
            <a:chExt cx="1371600" cy="1371600"/>
          </a:xfrm>
        </p:grpSpPr>
        <p:pic>
          <p:nvPicPr>
            <p:cNvPr id="11282" name="Picture 9" descr="C:\HabModExample2\Model\GAM_term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48768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3" name="Picture 8" descr="C:\HabModExample2\Model\GAM_term0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0292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4" name="Picture 7" descr="C:\HabModExample2\Model\GAM_term02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51816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11277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3429000"/>
            <a:ext cx="2133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ight Arrow 40"/>
          <p:cNvSpPr/>
          <p:nvPr/>
        </p:nvSpPr>
        <p:spPr>
          <a:xfrm rot="2625331">
            <a:off x="3041650" y="3549650"/>
            <a:ext cx="760413" cy="236538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9205151">
            <a:off x="3113088" y="4452938"/>
            <a:ext cx="673100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9205151">
            <a:off x="5959475" y="3643313"/>
            <a:ext cx="515938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2266597">
            <a:off x="5961063" y="4356100"/>
            <a:ext cx="517525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5334000"/>
            <a:ext cx="195547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53494" y="136104"/>
            <a:ext cx="1933575" cy="156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/>
          <p:cNvSpPr/>
          <p:nvPr/>
        </p:nvSpPr>
        <p:spPr>
          <a:xfrm>
            <a:off x="7083848" y="1522171"/>
            <a:ext cx="892364" cy="163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Model species habitat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92766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for Data Science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9" y="1664367"/>
            <a:ext cx="2860842" cy="42912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7773" y="611854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r4ds.had.co.nz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15" y="1664367"/>
            <a:ext cx="5568193" cy="2046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2315" y="4117473"/>
            <a:ext cx="554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“Data </a:t>
            </a:r>
            <a:r>
              <a:rPr lang="en-US" sz="2400" dirty="0"/>
              <a:t>scientists, according to interviews and expert estimates, spend from </a:t>
            </a:r>
            <a:r>
              <a:rPr lang="en-US" sz="2400" b="1" dirty="0"/>
              <a:t>50 percent to 80 percent </a:t>
            </a:r>
            <a:r>
              <a:rPr lang="en-US" sz="2400" dirty="0"/>
              <a:t>of their time mired in the mundane labor of collecting and </a:t>
            </a:r>
            <a:r>
              <a:rPr lang="en-US" sz="2400" b="1" dirty="0"/>
              <a:t>preparing data</a:t>
            </a:r>
            <a:r>
              <a:rPr lang="en-US" sz="2400" dirty="0"/>
              <a:t>, before it can be explored for useful information</a:t>
            </a:r>
            <a:r>
              <a:rPr lang="en-US" sz="2400" dirty="0" smtClean="0"/>
              <a:t>.” </a:t>
            </a:r>
            <a:r>
              <a:rPr lang="en-US" sz="2400" dirty="0"/>
              <a:t>- </a:t>
            </a:r>
            <a:r>
              <a:rPr lang="en-US" sz="2400" dirty="0">
                <a:hlinkClick r:id="rId5"/>
              </a:rPr>
              <a:t>NYTimes (2014)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648960" y="3619265"/>
            <a:ext cx="141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tidyverse.org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4" y="247396"/>
            <a:ext cx="8126091" cy="64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21" y="1417638"/>
            <a:ext cx="8823158" cy="544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a lot of </a:t>
            </a:r>
            <a:r>
              <a:rPr lang="en-US" dirty="0" smtClean="0"/>
              <a:t>user groups </a:t>
            </a:r>
            <a:r>
              <a:rPr lang="en-US" dirty="0"/>
              <a:t>in </a:t>
            </a:r>
            <a:r>
              <a:rPr lang="en-US" dirty="0" smtClean="0"/>
              <a:t>SB area: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2"/>
              </a:rPr>
              <a:t>Santa </a:t>
            </a:r>
            <a:r>
              <a:rPr lang="en-US" dirty="0">
                <a:hlinkClick r:id="rId2"/>
              </a:rPr>
              <a:t>Barbara R Users Group</a:t>
            </a:r>
            <a:r>
              <a:rPr lang="en-US" dirty="0"/>
              <a:t>: community </a:t>
            </a:r>
            <a:r>
              <a:rPr lang="en-US" dirty="0" smtClean="0"/>
              <a:t>R</a:t>
            </a:r>
            <a:br>
              <a:rPr lang="en-US" dirty="0" smtClean="0"/>
            </a:br>
            <a:endParaRPr lang="en-US" i="1" dirty="0"/>
          </a:p>
          <a:p>
            <a:r>
              <a:rPr lang="en-US" dirty="0" smtClean="0">
                <a:hlinkClick r:id="rId3"/>
              </a:rPr>
              <a:t>Santa </a:t>
            </a:r>
            <a:r>
              <a:rPr lang="en-US" dirty="0">
                <a:hlinkClick r:id="rId3"/>
              </a:rPr>
              <a:t>Barbara Data Science</a:t>
            </a:r>
            <a:r>
              <a:rPr lang="en-US" dirty="0"/>
              <a:t>: community big </a:t>
            </a:r>
            <a:r>
              <a:rPr lang="en-US" dirty="0" smtClean="0"/>
              <a:t>data</a:t>
            </a:r>
            <a:br>
              <a:rPr lang="en-US" dirty="0" smtClean="0"/>
            </a:br>
            <a:endParaRPr lang="en-US" i="1" dirty="0"/>
          </a:p>
          <a:p>
            <a:r>
              <a:rPr lang="en-US" dirty="0" smtClean="0">
                <a:hlinkClick r:id="rId4"/>
              </a:rPr>
              <a:t>Data </a:t>
            </a:r>
            <a:r>
              <a:rPr lang="en-US" dirty="0">
                <a:hlinkClick r:id="rId4"/>
              </a:rPr>
              <a:t>Science at UCSB</a:t>
            </a:r>
            <a:r>
              <a:rPr lang="en-US" dirty="0"/>
              <a:t>: </a:t>
            </a:r>
            <a:r>
              <a:rPr lang="en-US" dirty="0" smtClean="0"/>
              <a:t>undergrad </a:t>
            </a:r>
            <a:r>
              <a:rPr lang="en-US" dirty="0" smtClean="0"/>
              <a:t>seminars</a:t>
            </a:r>
            <a:br>
              <a:rPr lang="en-US" dirty="0" smtClean="0"/>
            </a:br>
            <a:endParaRPr lang="en-US" i="1" dirty="0" smtClean="0"/>
          </a:p>
          <a:p>
            <a:r>
              <a:rPr lang="en-US" dirty="0" smtClean="0">
                <a:hlinkClick r:id="rId5"/>
              </a:rPr>
              <a:t>UCSB Data Science</a:t>
            </a:r>
            <a:r>
              <a:rPr lang="en-US" dirty="0" smtClean="0"/>
              <a:t>: grad </a:t>
            </a:r>
            <a:r>
              <a:rPr lang="en-US" dirty="0" smtClean="0"/>
              <a:t>learning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6"/>
              </a:rPr>
              <a:t>Eco </a:t>
            </a:r>
            <a:r>
              <a:rPr lang="en-US" dirty="0">
                <a:hlinkClick r:id="rId6"/>
              </a:rPr>
              <a:t>Data Science</a:t>
            </a:r>
            <a:r>
              <a:rPr lang="en-US" dirty="0"/>
              <a:t>: Bren/NCEAS </a:t>
            </a:r>
            <a:r>
              <a:rPr lang="en-US" dirty="0" smtClean="0"/>
              <a:t>grad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21" y="2477168"/>
            <a:ext cx="4064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21" y="3429000"/>
            <a:ext cx="4064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21" y="4445000"/>
            <a:ext cx="406400" cy="406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0421" y="5359400"/>
            <a:ext cx="406400" cy="406400"/>
            <a:chOff x="-1082443" y="4445000"/>
            <a:chExt cx="406400" cy="406400"/>
          </a:xfrm>
        </p:grpSpPr>
        <p:sp>
          <p:nvSpPr>
            <p:cNvPr id="8" name="Oval 7"/>
            <p:cNvSpPr/>
            <p:nvPr/>
          </p:nvSpPr>
          <p:spPr>
            <a:xfrm>
              <a:off x="-1056640" y="4445000"/>
              <a:ext cx="380597" cy="406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82443" y="4445000"/>
              <a:ext cx="406400" cy="4064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60421" y="6344920"/>
            <a:ext cx="406400" cy="406400"/>
            <a:chOff x="-1082443" y="4445000"/>
            <a:chExt cx="406400" cy="406400"/>
          </a:xfrm>
        </p:grpSpPr>
        <p:sp>
          <p:nvSpPr>
            <p:cNvPr id="11" name="Oval 10"/>
            <p:cNvSpPr/>
            <p:nvPr/>
          </p:nvSpPr>
          <p:spPr>
            <a:xfrm>
              <a:off x="-1056640" y="4445000"/>
              <a:ext cx="380597" cy="406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82443" y="4445000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68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274638"/>
            <a:ext cx="6918961" cy="1143000"/>
          </a:xfrm>
        </p:spPr>
        <p:txBody>
          <a:bodyPr/>
          <a:lstStyle/>
          <a:p>
            <a:r>
              <a:rPr lang="en-US" dirty="0" smtClean="0"/>
              <a:t>Data Science Testimonials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60" y="1417638"/>
            <a:ext cx="8646160" cy="54403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Data </a:t>
            </a:r>
            <a:r>
              <a:rPr lang="en-US" dirty="0">
                <a:hlinkClick r:id="rId2"/>
              </a:rPr>
              <a:t>Scientist: The </a:t>
            </a:r>
            <a:r>
              <a:rPr lang="en-US" b="1" dirty="0">
                <a:hlinkClick r:id="rId2"/>
              </a:rPr>
              <a:t>Sexiest Job</a:t>
            </a:r>
            <a:r>
              <a:rPr lang="en-US" dirty="0">
                <a:hlinkClick r:id="rId2"/>
              </a:rPr>
              <a:t> of the 21st </a:t>
            </a:r>
            <a:r>
              <a:rPr lang="en-US" dirty="0" smtClean="0">
                <a:hlinkClick r:id="rId2"/>
              </a:rPr>
              <a:t>Century </a:t>
            </a:r>
            <a:r>
              <a:rPr lang="en-US" dirty="0" smtClean="0"/>
              <a:t>(Harvard Business Review, 2012)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scientists are the </a:t>
            </a:r>
            <a:r>
              <a:rPr lang="en-US" b="1" dirty="0"/>
              <a:t>magicians</a:t>
            </a:r>
            <a:r>
              <a:rPr lang="en-US" dirty="0"/>
              <a:t> of the Big Data era… 190,000 projected </a:t>
            </a:r>
            <a:r>
              <a:rPr lang="en-US" b="1" dirty="0"/>
              <a:t>shortage</a:t>
            </a:r>
            <a:r>
              <a:rPr lang="en-US" dirty="0"/>
              <a:t> in data scientists by 2018</a:t>
            </a:r>
            <a:r>
              <a:rPr lang="en-US" dirty="0" smtClean="0"/>
              <a:t>. </a:t>
            </a:r>
            <a:r>
              <a:rPr lang="en-US" dirty="0" smtClean="0">
                <a:hlinkClick r:id="rId3"/>
              </a:rPr>
              <a:t>Universities </a:t>
            </a:r>
            <a:r>
              <a:rPr lang="en-US" dirty="0">
                <a:hlinkClick r:id="rId3"/>
              </a:rPr>
              <a:t>Offer Courses in a Hot New Field: Data </a:t>
            </a:r>
            <a:r>
              <a:rPr lang="en-US" dirty="0" smtClean="0">
                <a:hlinkClick r:id="rId3"/>
              </a:rPr>
              <a:t>Science</a:t>
            </a:r>
            <a:r>
              <a:rPr lang="en-US" dirty="0" smtClean="0"/>
              <a:t> (NY Times, 2013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Data </a:t>
            </a:r>
            <a:r>
              <a:rPr lang="en-US" dirty="0" smtClean="0"/>
              <a:t>scientists</a:t>
            </a:r>
            <a:r>
              <a:rPr lang="en-US" dirty="0"/>
              <a:t>] responsible for a team of 1-3 earn [a median salary of] </a:t>
            </a:r>
            <a:r>
              <a:rPr lang="en-US" b="1" dirty="0"/>
              <a:t>$140,000</a:t>
            </a:r>
            <a:r>
              <a:rPr lang="en-US" dirty="0"/>
              <a:t> and those responsible for a team of 10 or more earn </a:t>
            </a:r>
            <a:r>
              <a:rPr lang="en-US" b="1" dirty="0"/>
              <a:t>$232,500</a:t>
            </a:r>
            <a:r>
              <a:rPr lang="en-US" dirty="0"/>
              <a:t>. By contrast, the mean average annual income for a lawyer in America was $131,990 in 2013, while doctors earned $183,940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Tell </a:t>
            </a:r>
            <a:r>
              <a:rPr lang="en-US" dirty="0">
                <a:hlinkClick r:id="rId4"/>
              </a:rPr>
              <a:t>Your Kids to Be Data Scientists, Not </a:t>
            </a:r>
            <a:r>
              <a:rPr lang="en-US" dirty="0" smtClean="0">
                <a:hlinkClick r:id="rId4"/>
              </a:rPr>
              <a:t>Doctors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Wired, </a:t>
            </a:r>
            <a:r>
              <a:rPr lang="en-US" dirty="0" smtClean="0"/>
              <a:t>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041" y="0"/>
            <a:ext cx="2129486" cy="20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BenBestPhD.com</a:t>
            </a:r>
            <a:r>
              <a:rPr lang="en-US" dirty="0" smtClean="0"/>
              <a:t> : Teaching 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Environmental Informatics</a:t>
            </a:r>
            <a:r>
              <a:rPr lang="en-US" dirty="0" smtClean="0"/>
              <a:t> course,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Software Carpentry</a:t>
            </a:r>
            <a:r>
              <a:rPr lang="en-US" dirty="0" smtClean="0"/>
              <a:t> </a:t>
            </a:r>
            <a:r>
              <a:rPr lang="en-US" dirty="0" smtClean="0"/>
              <a:t>workshop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5"/>
              </a:rPr>
              <a:t>OHI-</a:t>
            </a:r>
            <a:r>
              <a:rPr lang="en-US" dirty="0">
                <a:hlinkClick r:id="rId5"/>
              </a:rPr>
              <a:t>science.org/resources/</a:t>
            </a:r>
            <a:r>
              <a:rPr lang="en-US" dirty="0" smtClean="0">
                <a:hlinkClick r:id="rId5"/>
              </a:rPr>
              <a:t>links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NCEAS.ucsb.edu</a:t>
            </a:r>
            <a:r>
              <a:rPr lang="en-US" dirty="0">
                <a:hlinkClick r:id="rId6"/>
              </a:rPr>
              <a:t>/</a:t>
            </a:r>
            <a:r>
              <a:rPr lang="en-US" dirty="0" smtClean="0">
                <a:hlinkClick r:id="rId6"/>
              </a:rPr>
              <a:t>ecoinfo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964" y="1417638"/>
            <a:ext cx="2348457" cy="1980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3275" y="5183012"/>
            <a:ext cx="29735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this presentation:</a:t>
            </a:r>
            <a:endParaRPr lang="en-US" sz="2400" dirty="0" smtClean="0">
              <a:hlinkClick r:id="rId8"/>
            </a:endParaRPr>
          </a:p>
          <a:p>
            <a:pPr algn="ctr"/>
            <a:r>
              <a:rPr lang="en-US" sz="2400" dirty="0" smtClean="0">
                <a:hlinkClick r:id="rId8"/>
              </a:rPr>
              <a:t>bit.ly</a:t>
            </a:r>
            <a:r>
              <a:rPr lang="en-US" sz="2400" dirty="0">
                <a:hlinkClick r:id="rId8"/>
              </a:rPr>
              <a:t>/2017-</a:t>
            </a:r>
            <a:r>
              <a:rPr lang="en-US" sz="2400" dirty="0" smtClean="0">
                <a:hlinkClick r:id="rId8"/>
              </a:rPr>
              <a:t>01-RepRes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08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Reproducible </a:t>
            </a:r>
            <a:r>
              <a:rPr lang="en-US" sz="3600" dirty="0" smtClean="0"/>
              <a:t>Research</a:t>
            </a:r>
            <a:r>
              <a:rPr lang="en-US" sz="3600" dirty="0" smtClean="0"/>
              <a:t>?</a:t>
            </a:r>
          </a:p>
          <a:p>
            <a:pPr lvl="1"/>
            <a:r>
              <a:rPr lang="en-US" sz="3200" dirty="0" smtClean="0"/>
              <a:t>Then</a:t>
            </a:r>
          </a:p>
          <a:p>
            <a:pPr lvl="1"/>
            <a:r>
              <a:rPr lang="en-US" sz="3200" dirty="0" smtClean="0"/>
              <a:t>Now</a:t>
            </a:r>
          </a:p>
          <a:p>
            <a:r>
              <a:rPr lang="en-US" sz="3600" dirty="0" smtClean="0"/>
              <a:t>Case Studies</a:t>
            </a:r>
          </a:p>
          <a:p>
            <a:pPr lvl="1"/>
            <a:r>
              <a:rPr lang="en-US" sz="3200" dirty="0" smtClean="0"/>
              <a:t>Ocean Health Index</a:t>
            </a:r>
          </a:p>
          <a:p>
            <a:pPr lvl="1"/>
            <a:r>
              <a:rPr lang="en-US" sz="3200" dirty="0" smtClean="0"/>
              <a:t>Marine Geospatial Ecology Tools</a:t>
            </a:r>
          </a:p>
          <a:p>
            <a:r>
              <a:rPr lang="en-US" sz="3600" dirty="0" smtClean="0"/>
              <a:t>Resources</a:t>
            </a:r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297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Reproducible Research (RR)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9144000" cy="3694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1712" y="5488037"/>
            <a:ext cx="68822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 Galileo </a:t>
            </a:r>
            <a:r>
              <a:rPr lang="en-US" sz="3200" dirty="0" err="1"/>
              <a:t>Galilei</a:t>
            </a:r>
            <a:r>
              <a:rPr lang="en-US" sz="3200" dirty="0"/>
              <a:t>  (1610) </a:t>
            </a:r>
            <a:r>
              <a:rPr lang="en-US" sz="3200" i="1" dirty="0" err="1"/>
              <a:t>Sidereus</a:t>
            </a:r>
            <a:r>
              <a:rPr lang="en-US" sz="3200" i="1" dirty="0"/>
              <a:t> </a:t>
            </a:r>
            <a:r>
              <a:rPr lang="en-US" sz="3200" i="1" dirty="0" err="1" smtClean="0"/>
              <a:t>nuncius</a:t>
            </a:r>
            <a:endParaRPr lang="en-US" sz="3200" i="1" dirty="0" smtClean="0"/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44228" y="6481438"/>
            <a:ext cx="599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Pepe</a:t>
            </a:r>
            <a:r>
              <a:rPr lang="en-US" dirty="0" smtClean="0"/>
              <a:t> (2014) </a:t>
            </a:r>
            <a:r>
              <a:rPr lang="en-US" dirty="0" smtClean="0">
                <a:hlinkClick r:id="rId4"/>
              </a:rPr>
              <a:t>Science </a:t>
            </a:r>
            <a:r>
              <a:rPr lang="en-US" dirty="0">
                <a:hlinkClick r:id="rId4"/>
              </a:rPr>
              <a:t>was always meant to be open</a:t>
            </a:r>
            <a:r>
              <a:rPr lang="en-US" dirty="0"/>
              <a:t> | </a:t>
            </a:r>
            <a:r>
              <a:rPr lang="en-US" dirty="0" err="1" smtClean="0"/>
              <a:t>Authorea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4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49" y="248499"/>
            <a:ext cx="7528551" cy="1143000"/>
          </a:xfrm>
        </p:spPr>
        <p:txBody>
          <a:bodyPr/>
          <a:lstStyle/>
          <a:p>
            <a:r>
              <a:rPr lang="en-US" dirty="0" smtClean="0"/>
              <a:t>RR with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44" y="1091711"/>
            <a:ext cx="7620116" cy="539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830" r="29060"/>
          <a:stretch/>
        </p:blipFill>
        <p:spPr>
          <a:xfrm>
            <a:off x="378796" y="167098"/>
            <a:ext cx="1492898" cy="1559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5291" y="6488668"/>
            <a:ext cx="122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jupyter.org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4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RR with R and </a:t>
            </a:r>
            <a:r>
              <a:rPr lang="en-US" dirty="0" err="1" smtClean="0"/>
              <a:t>RStudio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701514" y="1599071"/>
            <a:ext cx="4058568" cy="4087352"/>
            <a:chOff x="4701514" y="1599071"/>
            <a:chExt cx="4058568" cy="40873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1514" y="1599071"/>
              <a:ext cx="4058568" cy="40873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40862" y="3642747"/>
              <a:ext cx="1194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markdown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153" b="20501"/>
          <a:stretch/>
        </p:blipFill>
        <p:spPr>
          <a:xfrm>
            <a:off x="222821" y="1721610"/>
            <a:ext cx="4178300" cy="4141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35329" y="6235307"/>
            <a:ext cx="3932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What </a:t>
            </a:r>
            <a:r>
              <a:rPr lang="en-US" dirty="0"/>
              <a:t>is R Markdown? on </a:t>
            </a:r>
            <a:r>
              <a:rPr lang="en-US" dirty="0" err="1" smtClean="0"/>
              <a:t>Vimeo</a:t>
            </a:r>
            <a:r>
              <a:rPr lang="en-US" dirty="0" smtClean="0"/>
              <a:t> (1 min)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vimeo.com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178485416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821" y="5862781"/>
            <a:ext cx="473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christophergandrud.github.io</a:t>
            </a:r>
            <a:r>
              <a:rPr lang="en-US" dirty="0">
                <a:hlinkClick r:id="rId5"/>
              </a:rPr>
              <a:t>/RepResR-</a:t>
            </a:r>
            <a:r>
              <a:rPr lang="en-US" dirty="0" smtClean="0">
                <a:hlinkClick r:id="rId5"/>
              </a:rPr>
              <a:t>RStudio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6076" y="5851641"/>
            <a:ext cx="254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rmarkdown.rstudio.com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9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(</a:t>
            </a:r>
            <a:r>
              <a:rPr lang="en-US" dirty="0" err="1" smtClean="0"/>
              <a:t>Git</a:t>
            </a:r>
            <a:r>
              <a:rPr lang="en-US" dirty="0" smtClean="0"/>
              <a:t>) &amp; Share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1" y="1417638"/>
            <a:ext cx="5646420" cy="4616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899" y="6409174"/>
            <a:ext cx="8672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Yasset</a:t>
            </a:r>
            <a:r>
              <a:rPr lang="en-US" sz="1600" dirty="0"/>
              <a:t> Perez-</a:t>
            </a:r>
            <a:r>
              <a:rPr lang="en-US" sz="1600" dirty="0" err="1" smtClean="0"/>
              <a:t>Riverol</a:t>
            </a:r>
            <a:r>
              <a:rPr lang="en-US" sz="1600" dirty="0" smtClean="0"/>
              <a:t> (2016) </a:t>
            </a:r>
            <a:r>
              <a:rPr lang="en-US" sz="1600" dirty="0" smtClean="0">
                <a:hlinkClick r:id="rId3"/>
              </a:rPr>
              <a:t>Ten </a:t>
            </a:r>
            <a:r>
              <a:rPr lang="en-US" sz="1600" dirty="0">
                <a:hlinkClick r:id="rId3"/>
              </a:rPr>
              <a:t>Simple Rules for Taking Advantage of </a:t>
            </a:r>
            <a:r>
              <a:rPr lang="en-US" sz="1600" dirty="0" err="1">
                <a:hlinkClick r:id="rId3"/>
              </a:rPr>
              <a:t>Git</a:t>
            </a:r>
            <a:r>
              <a:rPr lang="en-US" sz="1600" dirty="0">
                <a:hlinkClick r:id="rId3"/>
              </a:rPr>
              <a:t> and </a:t>
            </a:r>
            <a:r>
              <a:rPr lang="en-US" sz="1600" dirty="0" err="1" smtClean="0">
                <a:hlinkClick r:id="rId3"/>
              </a:rPr>
              <a:t>GitHub</a:t>
            </a:r>
            <a:r>
              <a:rPr lang="en-US" sz="1600" dirty="0" smtClean="0"/>
              <a:t>. </a:t>
            </a:r>
            <a:r>
              <a:rPr lang="en-US" sz="1600" i="1" dirty="0" smtClean="0"/>
              <a:t>PLOS Comp Bio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0585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Ocean Health Index (OHI)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214"/>
          <a:stretch/>
        </p:blipFill>
        <p:spPr>
          <a:xfrm>
            <a:off x="240575" y="1949482"/>
            <a:ext cx="4449797" cy="4173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211669"/>
            <a:ext cx="8700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Halpern et al (2012) An </a:t>
            </a:r>
            <a:r>
              <a:rPr lang="en-US" dirty="0"/>
              <a:t>index to assess the health and benefits of the global </a:t>
            </a:r>
            <a:r>
              <a:rPr lang="en-US" dirty="0" smtClean="0"/>
              <a:t>ocean. </a:t>
            </a:r>
            <a:r>
              <a:rPr lang="en-US" i="1" dirty="0" smtClean="0"/>
              <a:t>Nature</a:t>
            </a:r>
          </a:p>
          <a:p>
            <a:r>
              <a:rPr lang="en-US" dirty="0" smtClean="0">
                <a:hlinkClick r:id="rId3"/>
              </a:rPr>
              <a:t>nature.com</a:t>
            </a:r>
            <a:r>
              <a:rPr lang="en-US" dirty="0">
                <a:hlinkClick r:id="rId3"/>
              </a:rPr>
              <a:t>/nature/journal/v488/n7413/full/nature11397.</a:t>
            </a:r>
            <a:r>
              <a:rPr lang="en-US" dirty="0" smtClean="0">
                <a:hlinkClick r:id="rId3"/>
              </a:rPr>
              <a:t>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9680" b="30487"/>
          <a:stretch/>
        </p:blipFill>
        <p:spPr>
          <a:xfrm>
            <a:off x="4569114" y="2307964"/>
            <a:ext cx="4473903" cy="29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6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OHI </a:t>
            </a:r>
            <a:r>
              <a:rPr lang="en-US" dirty="0" smtClean="0"/>
              <a:t>App (R Shiny)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6418"/>
            <a:ext cx="8260898" cy="5002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81995" y="6488668"/>
            <a:ext cx="376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ohi</a:t>
            </a:r>
            <a:r>
              <a:rPr lang="en-US" dirty="0">
                <a:hlinkClick r:id="rId3"/>
              </a:rPr>
              <a:t>-science.nceas.ucsb.edu/ohi-</a:t>
            </a:r>
            <a:r>
              <a:rPr lang="en-US" dirty="0" smtClean="0">
                <a:hlinkClick r:id="rId3"/>
              </a:rPr>
              <a:t>global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8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OHI Growth into RR</a:t>
            </a:r>
            <a:endParaRPr lang="en-US" dirty="0"/>
          </a:p>
        </p:txBody>
      </p:sp>
      <p:pic>
        <p:nvPicPr>
          <p:cNvPr id="5" name="Picture 4" descr="OHI_ReproCollab_Schemat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92" y="1176376"/>
            <a:ext cx="6439098" cy="482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996" y="5976411"/>
            <a:ext cx="8314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Lowndes et al (in revision</a:t>
            </a:r>
            <a:r>
              <a:rPr lang="en-US" sz="1400" dirty="0"/>
              <a:t>) Better science in less time using open data science tools. </a:t>
            </a:r>
            <a:r>
              <a:rPr lang="en-US" sz="1400" i="1" dirty="0" smtClean="0"/>
              <a:t>Nature Ecology &amp; Evolution</a:t>
            </a:r>
            <a:endParaRPr lang="en-US" sz="1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464490" y="6488668"/>
            <a:ext cx="160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ohi-science.org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7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</TotalTime>
  <Words>523</Words>
  <Application>Microsoft Macintosh PowerPoint</Application>
  <PresentationFormat>On-screen Show (4:3)</PresentationFormat>
  <Paragraphs>90</Paragraphs>
  <Slides>17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Visio</vt:lpstr>
      <vt:lpstr>PowerPoint Presentation</vt:lpstr>
      <vt:lpstr>Outline</vt:lpstr>
      <vt:lpstr>Reproducible Research (RR)</vt:lpstr>
      <vt:lpstr>RR with Jupyter Notebooks</vt:lpstr>
      <vt:lpstr>RR with R and RStudio</vt:lpstr>
      <vt:lpstr>Version (Git) &amp; Share (Github)</vt:lpstr>
      <vt:lpstr>Ocean Health Index (OHI)</vt:lpstr>
      <vt:lpstr>OHI App (R Shiny)</vt:lpstr>
      <vt:lpstr>OHI Growth into RR</vt:lpstr>
      <vt:lpstr>Marine Geospatial Ecology Tools</vt:lpstr>
      <vt:lpstr>Model larval connectivity</vt:lpstr>
      <vt:lpstr>Model species habitat</vt:lpstr>
      <vt:lpstr>R for Data Science</vt:lpstr>
      <vt:lpstr>PowerPoint Presentation</vt:lpstr>
      <vt:lpstr>User Groups</vt:lpstr>
      <vt:lpstr>Data Science Testimonials</vt:lpstr>
      <vt:lpstr>Data Science Resources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Best</dc:creator>
  <cp:lastModifiedBy>Benjamin Best</cp:lastModifiedBy>
  <cp:revision>26</cp:revision>
  <dcterms:created xsi:type="dcterms:W3CDTF">2017-01-25T16:05:48Z</dcterms:created>
  <dcterms:modified xsi:type="dcterms:W3CDTF">2017-01-25T22:21:14Z</dcterms:modified>
</cp:coreProperties>
</file>